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9" r:id="rId4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610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216BA-D3A8-4300-8A6D-DA6E13305F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6D33C-4273-4403-8D66-9664829B8E3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16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A60B0-1810-4AAC-9C6F-20929F744CD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CD75-FE8E-4682-89AF-8D09A2F703A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9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B27C-CEB9-4CF4-89F2-1710F5D12F3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CD532-8F07-40A7-A725-1CC3A4B68C9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12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216BA-D3A8-4300-8A6D-DA6E13305F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6D33C-4273-4403-8D66-9664829B8E3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43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F9271-BCCB-4BD3-A097-68FEC719C2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E1A43-5FC7-47E0-B5DF-DDE7DE96E0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52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9659C-19FC-45AF-A52A-F9322B1282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3BD66-CB49-421C-8123-B402C39D93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821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7DD42-ED9B-40D8-9541-F758CEE4BE3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74943-EBFE-4397-85CE-07C33E5AE1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799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CDBF-43E3-4307-8FC8-85367D9AE7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A66F8-3D60-4DE1-AD60-CECE06F4CA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075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906E5-F57D-4CD2-8AFC-76199EBB15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71D20-1E0E-4636-8F08-5C3D1E9418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384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384C9-3A42-4F97-913F-B389CA7F20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5823F-4694-4270-B0CA-75D4399C898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773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3D79C-4BFF-4E3A-8F33-95E9611A43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56FCD-270B-4821-9D4E-F93A1EFD1C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30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F9271-BCCB-4BD3-A097-68FEC719C2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E1A43-5FC7-47E0-B5DF-DDE7DE96E0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665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7080F-928B-4A6E-B951-CADB995804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A1C88-D6B9-46FB-8D4E-1CCF176876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774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A60B0-1810-4AAC-9C6F-20929F744CD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CD75-FE8E-4682-89AF-8D09A2F703A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80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B27C-CEB9-4CF4-89F2-1710F5D12F3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CD532-8F07-40A7-A725-1CC3A4B68C9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80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9659C-19FC-45AF-A52A-F9322B1282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3BD66-CB49-421C-8123-B402C39D93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13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7DD42-ED9B-40D8-9541-F758CEE4BE3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74943-EBFE-4397-85CE-07C33E5AE1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60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CDBF-43E3-4307-8FC8-85367D9AE7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A66F8-3D60-4DE1-AD60-CECE06F4CA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07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906E5-F57D-4CD2-8AFC-76199EBB15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71D20-1E0E-4636-8F08-5C3D1E9418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24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384C9-3A42-4F97-913F-B389CA7F20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5823F-4694-4270-B0CA-75D4399C898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47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3D79C-4BFF-4E3A-8F33-95E9611A43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56FCD-270B-4821-9D4E-F93A1EFD1C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1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7080F-928B-4A6E-B951-CADB995804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A1C88-D6B9-46FB-8D4E-1CCF176876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02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5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A7D9C4-E158-4F4D-87DB-A435FC05E6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5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5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D437AC-FB99-4FC8-99E9-71BC875D1C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17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A7D9C4-E158-4F4D-87DB-A435FC05E6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D437AC-FB99-4FC8-99E9-71BC875D1C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4052890"/>
          <a:ext cx="4572000" cy="1039812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98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</a:p>
                  </a:txBody>
                  <a:tcPr marL="41564" marR="41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304800"/>
            <a:ext cx="4495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  <a:latin typeface="Arial" charset="0"/>
              </a:rPr>
              <a:t>Minority Serving Institution Scholarship Reservation (MSISR) 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152400" y="6553203"/>
            <a:ext cx="2514600" cy="22929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dirty="0">
                <a:solidFill>
                  <a:prstClr val="black"/>
                </a:solidFill>
              </a:rPr>
              <a:t>For more info, contact the Candidate Guidance Office at:</a:t>
            </a:r>
            <a:endParaRPr lang="en-US" sz="13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dirty="0">
                <a:solidFill>
                  <a:prstClr val="black"/>
                </a:solidFill>
              </a:rPr>
              <a:t>(1-800-NAV-ROTC,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dirty="0">
                <a:solidFill>
                  <a:prstClr val="black"/>
                </a:solidFill>
              </a:rPr>
              <a:t>  option 3, ext. 0-1-2-3)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dirty="0">
                <a:solidFill>
                  <a:prstClr val="black"/>
                </a:solidFill>
              </a:rPr>
              <a:t>or e-mail:  pnsc_nrotc_cgo@navy.mil</a:t>
            </a:r>
            <a:endParaRPr lang="en-US" sz="13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MMCS(SW/AW) Neupert</a:t>
            </a:r>
            <a:endParaRPr lang="en-US" sz="1600" b="1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</a:rPr>
              <a:t>Work: </a:t>
            </a:r>
            <a:r>
              <a:rPr lang="en-US" sz="1400" b="1" dirty="0" smtClean="0">
                <a:solidFill>
                  <a:prstClr val="black"/>
                </a:solidFill>
              </a:rPr>
              <a:t>314-331-5108</a:t>
            </a:r>
            <a:endParaRPr lang="en-US" sz="1400" b="1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</a:rPr>
              <a:t>Cell: </a:t>
            </a:r>
            <a:r>
              <a:rPr lang="en-US" sz="1400" b="1" dirty="0" smtClean="0">
                <a:solidFill>
                  <a:prstClr val="black"/>
                </a:solidFill>
              </a:rPr>
              <a:t>314-580-0772</a:t>
            </a:r>
            <a:endParaRPr lang="en-US" sz="1400" b="1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dirty="0">
                <a:solidFill>
                  <a:prstClr val="black"/>
                </a:solidFill>
              </a:rPr>
              <a:t> </a:t>
            </a:r>
            <a:r>
              <a:rPr lang="en-US" sz="1300" dirty="0">
                <a:solidFill>
                  <a:prstClr val="black"/>
                </a:solidFill>
              </a:rPr>
              <a:t> </a:t>
            </a:r>
            <a:r>
              <a:rPr lang="en-US" sz="1300" dirty="0" smtClean="0">
                <a:solidFill>
                  <a:prstClr val="black"/>
                </a:solidFill>
              </a:rPr>
              <a:t>carl.neupert@navy.mil</a:t>
            </a:r>
            <a:endParaRPr lang="en-US" sz="13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6850" y="1636713"/>
            <a:ext cx="3886200" cy="73866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50" b="1" dirty="0">
                <a:solidFill>
                  <a:srgbClr val="1F497D">
                    <a:lumMod val="50000"/>
                  </a:srgbClr>
                </a:solidFill>
              </a:rPr>
              <a:t>Applicant Requirements</a:t>
            </a:r>
          </a:p>
          <a:p>
            <a:pPr>
              <a:defRPr/>
            </a:pPr>
            <a:endParaRPr lang="en-US" sz="800" dirty="0">
              <a:solidFill>
                <a:srgbClr val="1F497D">
                  <a:lumMod val="50000"/>
                </a:srgbClr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1250" b="1" dirty="0">
                <a:solidFill>
                  <a:prstClr val="black"/>
                </a:solidFill>
              </a:rPr>
              <a:t>Basic Eligibility Requirements: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      	- Be a U. S. Citizen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   	- Be at least 17 years of age and not older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  than 23 by December 31</a:t>
            </a:r>
            <a:r>
              <a:rPr lang="en-US" sz="1250" baseline="30000" dirty="0">
                <a:solidFill>
                  <a:prstClr val="black"/>
                </a:solidFill>
              </a:rPr>
              <a:t>st</a:t>
            </a:r>
            <a:r>
              <a:rPr lang="en-US" sz="1250" dirty="0">
                <a:solidFill>
                  <a:prstClr val="black"/>
                </a:solidFill>
              </a:rPr>
              <a:t> of the year you 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  start college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- If in college, students must have completed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  at least one but not more than four 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  academic  terms, must have cumulative GPA 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  of 2.75, and a grade of "C" or better in all 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  courses attempted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- Complete high school/equivalent certificate</a:t>
            </a:r>
            <a:br>
              <a:rPr lang="en-US" sz="1250" dirty="0">
                <a:solidFill>
                  <a:prstClr val="black"/>
                </a:solidFill>
              </a:rPr>
            </a:br>
            <a:r>
              <a:rPr lang="en-US" sz="1250" dirty="0">
                <a:solidFill>
                  <a:prstClr val="black"/>
                </a:solidFill>
              </a:rPr>
              <a:t>- Take the ACT or SAT test prior to deadline and 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             receive at least the minimum scores listed below:</a:t>
            </a:r>
            <a:br>
              <a:rPr lang="en-US" sz="1250" dirty="0">
                <a:solidFill>
                  <a:prstClr val="black"/>
                </a:solidFill>
              </a:rPr>
            </a:br>
            <a:r>
              <a:rPr lang="en-US" sz="1250" dirty="0">
                <a:solidFill>
                  <a:prstClr val="black"/>
                </a:solidFill>
              </a:rPr>
              <a:t>       ACT:  Math (21)     English (</a:t>
            </a:r>
            <a:r>
              <a:rPr lang="en-US" sz="1250" dirty="0" smtClean="0">
                <a:solidFill>
                  <a:prstClr val="black"/>
                </a:solidFill>
              </a:rPr>
              <a:t>22)   </a:t>
            </a:r>
            <a:endParaRPr lang="en-US" sz="1250" dirty="0">
              <a:solidFill>
                <a:prstClr val="black"/>
              </a:solidFill>
            </a:endParaRPr>
          </a:p>
          <a:p>
            <a:pPr marL="342900" indent="-342900" algn="ctr">
              <a:defRPr/>
            </a:pPr>
            <a:r>
              <a:rPr lang="en-US" sz="1250" dirty="0">
                <a:solidFill>
                  <a:prstClr val="black"/>
                </a:solidFill>
              </a:rPr>
              <a:t> SAT:   Math (</a:t>
            </a:r>
            <a:r>
              <a:rPr lang="en-US" sz="1250" dirty="0" smtClean="0">
                <a:solidFill>
                  <a:prstClr val="black"/>
                </a:solidFill>
              </a:rPr>
              <a:t>520</a:t>
            </a:r>
            <a:r>
              <a:rPr lang="en-US" sz="1250" dirty="0">
                <a:solidFill>
                  <a:prstClr val="black"/>
                </a:solidFill>
              </a:rPr>
              <a:t>)  Critical Reading (</a:t>
            </a:r>
            <a:r>
              <a:rPr lang="en-US" sz="1250" dirty="0" smtClean="0">
                <a:solidFill>
                  <a:prstClr val="black"/>
                </a:solidFill>
              </a:rPr>
              <a:t>530</a:t>
            </a:r>
            <a:r>
              <a:rPr lang="en-US" sz="1250" dirty="0">
                <a:solidFill>
                  <a:prstClr val="black"/>
                </a:solidFill>
              </a:rPr>
              <a:t>)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- GPA of at least 3.0 or in top 40% of class or 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  taken 4 years English, 3 years Math, 3 years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  Natural Sciences and 2 years Social Science</a:t>
            </a:r>
          </a:p>
          <a:p>
            <a:pPr marL="342900" indent="-342900">
              <a:defRPr/>
            </a:pPr>
            <a:endParaRPr lang="en-US" sz="800" dirty="0">
              <a:solidFill>
                <a:srgbClr val="1F497D">
                  <a:lumMod val="50000"/>
                </a:srgbClr>
              </a:solidFill>
            </a:endParaRPr>
          </a:p>
          <a:p>
            <a:pPr marL="342900" indent="-342900">
              <a:buFontTx/>
              <a:buAutoNum type="arabicPeriod" startAt="2"/>
              <a:defRPr/>
            </a:pPr>
            <a:r>
              <a:rPr lang="en-US" sz="1250" b="1" dirty="0">
                <a:solidFill>
                  <a:prstClr val="black"/>
                </a:solidFill>
              </a:rPr>
              <a:t>Applicant may apply for this option:</a:t>
            </a:r>
          </a:p>
          <a:p>
            <a:pPr marL="342900" indent="-342900">
              <a:defRPr/>
            </a:pPr>
            <a:r>
              <a:rPr lang="en-US" sz="1250" b="1" dirty="0">
                <a:solidFill>
                  <a:prstClr val="black"/>
                </a:solidFill>
              </a:rPr>
              <a:t>	</a:t>
            </a:r>
            <a:r>
              <a:rPr lang="en-US" sz="1250" dirty="0">
                <a:solidFill>
                  <a:prstClr val="black"/>
                </a:solidFill>
              </a:rPr>
              <a:t>- NAVY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</a:t>
            </a:r>
          </a:p>
          <a:p>
            <a:pPr marL="342900" indent="-342900">
              <a:buFontTx/>
              <a:buAutoNum type="arabicPeriod" startAt="3"/>
              <a:defRPr/>
            </a:pPr>
            <a:r>
              <a:rPr lang="en-US" sz="1250" b="1" dirty="0">
                <a:solidFill>
                  <a:prstClr val="black"/>
                </a:solidFill>
              </a:rPr>
              <a:t>Degree Requirements: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- Take the normal course load required for 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  degree completion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- Enroll in two Naval Science Courses per year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- Complete the following courses:  Calculus, 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   Physics, National Security Policy/U. S. 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   Military Affairs, English grammar and 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   composition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- One semester of language or culture</a:t>
            </a:r>
          </a:p>
          <a:p>
            <a:pPr marL="342900" indent="-342900">
              <a:defRPr/>
            </a:pPr>
            <a:endParaRPr lang="en-US" sz="800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 startAt="4"/>
              <a:defRPr/>
            </a:pPr>
            <a:r>
              <a:rPr lang="en-US" sz="1250" b="1" dirty="0">
                <a:solidFill>
                  <a:prstClr val="black"/>
                </a:solidFill>
              </a:rPr>
              <a:t>Military Service Requirements: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- No obligation for first year of college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- Upon completion of degree, receive 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   commission as Ensign  (USN)</a:t>
            </a:r>
          </a:p>
          <a:p>
            <a:pPr marL="342900" indent="-342900">
              <a:defRPr/>
            </a:pPr>
            <a:r>
              <a:rPr lang="en-US" sz="1250" dirty="0">
                <a:solidFill>
                  <a:prstClr val="black"/>
                </a:solidFill>
              </a:rPr>
              <a:t>	- Five-year active duty obligation to Navy</a:t>
            </a:r>
          </a:p>
        </p:txBody>
      </p:sp>
      <p:sp>
        <p:nvSpPr>
          <p:cNvPr id="4103" name="TextBox 9"/>
          <p:cNvSpPr txBox="1">
            <a:spLocks noChangeArrowheads="1"/>
          </p:cNvSpPr>
          <p:nvPr/>
        </p:nvSpPr>
        <p:spPr bwMode="auto">
          <a:xfrm>
            <a:off x="152400" y="1676401"/>
            <a:ext cx="251460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Submit an application for the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MSISR Scholarship worth $180,000+!!!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prstClr val="black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</a:rPr>
              <a:t>The many benefits include: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</a:rPr>
              <a:t>*Full tuition and fees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</a:rPr>
              <a:t>*Book allowance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</a:rPr>
              <a:t>*Monthly stipend of $250 –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</a:rPr>
              <a:t>  $400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</a:rPr>
              <a:t>*Earn your Bachelor’s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</a:rPr>
              <a:t>   Degree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</a:rPr>
              <a:t>*You choose your own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</a:rPr>
              <a:t>   major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</a:rPr>
              <a:t>*You choose from 21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</a:rPr>
              <a:t>   colleges and universities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</a:rPr>
              <a:t>   (visit website for a full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 pitchFamily="34" charset="0"/>
              </a:rPr>
              <a:t>    list)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4104" name="Picture 10" descr="http://information.usnavyseals.com/wp-content/uploads/navy_emblem1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" descr="US-Navy-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86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TextBox 11"/>
          <p:cNvSpPr txBox="1">
            <a:spLocks noChangeArrowheads="1"/>
          </p:cNvSpPr>
          <p:nvPr/>
        </p:nvSpPr>
        <p:spPr bwMode="auto">
          <a:xfrm>
            <a:off x="1347788" y="990601"/>
            <a:ext cx="426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Calibri" pitchFamily="34" charset="0"/>
              </a:rPr>
              <a:t>  https://</a:t>
            </a:r>
            <a:r>
              <a:rPr lang="en-US" sz="2600">
                <a:solidFill>
                  <a:prstClr val="black"/>
                </a:solidFill>
                <a:latin typeface="Calibri" pitchFamily="34" charset="0"/>
              </a:rPr>
              <a:t>www.nrotc.navy.mil</a:t>
            </a:r>
          </a:p>
        </p:txBody>
      </p:sp>
    </p:spTree>
    <p:extLst>
      <p:ext uri="{BB962C8B-B14F-4D97-AF65-F5344CB8AC3E}">
        <p14:creationId xmlns:p14="http://schemas.microsoft.com/office/powerpoint/2010/main" val="223863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295400" y="228600"/>
            <a:ext cx="5410200" cy="700088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u="sng" dirty="0">
                <a:solidFill>
                  <a:prstClr val="black"/>
                </a:solidFill>
                <a:ea typeface="+mj-ea"/>
                <a:cs typeface="+mj-cs"/>
              </a:rPr>
              <a:t>NROTC Colleges and Universities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81000" y="1295400"/>
            <a:ext cx="6096000" cy="332105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</a:rPr>
              <a:t>Historically Black Colleges and Universities (HBCU)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/>
            </a:r>
            <a:br>
              <a:rPr lang="en-US" sz="1400" dirty="0">
                <a:solidFill>
                  <a:prstClr val="black"/>
                </a:solidFill>
              </a:rPr>
            </a:br>
            <a:r>
              <a:rPr lang="en-US" sz="1400" dirty="0">
                <a:solidFill>
                  <a:prstClr val="black"/>
                </a:solidFill>
              </a:rPr>
              <a:t/>
            </a:r>
            <a:br>
              <a:rPr lang="en-US" sz="1400" dirty="0">
                <a:solidFill>
                  <a:prstClr val="black"/>
                </a:solidFill>
              </a:rPr>
            </a:br>
            <a:endParaRPr lang="en-US" sz="1400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5124" name="Picture 2" descr="NROTC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11430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828800"/>
          <a:ext cx="55626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18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Allen University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Clark Atlanta University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Dillard University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Florida A&amp;M University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Hampton University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Howard University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Huston-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Tillotson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College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Morehouse College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Norfolk State University</a:t>
                      </a:r>
                      <a:b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Prairie View A&amp;M University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Savannah State University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Southern University and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A&amp;M College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Spelman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College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Tennessee State University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Texas Southern University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Tuskegee University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Xavier University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Content Placeholder 3"/>
          <p:cNvSpPr txBox="1">
            <a:spLocks/>
          </p:cNvSpPr>
          <p:nvPr/>
        </p:nvSpPr>
        <p:spPr>
          <a:xfrm>
            <a:off x="381000" y="5029200"/>
            <a:ext cx="6096000" cy="3276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/>
            </a:r>
            <a:br>
              <a:rPr lang="en-US" sz="1400" dirty="0">
                <a:solidFill>
                  <a:prstClr val="black"/>
                </a:solidFill>
              </a:rPr>
            </a:br>
            <a:r>
              <a:rPr lang="en-US" sz="1400" dirty="0">
                <a:solidFill>
                  <a:prstClr val="black"/>
                </a:solidFill>
              </a:rPr>
              <a:t/>
            </a:r>
            <a:br>
              <a:rPr lang="en-US" sz="1400" dirty="0">
                <a:solidFill>
                  <a:prstClr val="black"/>
                </a:solidFill>
              </a:rPr>
            </a:br>
            <a:endParaRPr lang="en-US" sz="1400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95400" y="4876800"/>
          <a:ext cx="45720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High Hispanic Enrollment (HHE)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Central New Mexico Community College</a:t>
                      </a:r>
                      <a:b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Pima Community College</a:t>
                      </a:r>
                      <a:b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University of New Mexico</a:t>
                      </a:r>
                      <a:endParaRPr lang="en-US" sz="9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Other Minority Institutions (MI)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(not HHE/HBCU)</a:t>
                      </a:r>
                    </a:p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Kennedy King College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6119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525</Words>
  <Application>Microsoft Office PowerPoint</Application>
  <PresentationFormat>On-screen Show (4:3)</PresentationFormat>
  <Paragraphs>100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1_Office Theme</vt:lpstr>
      <vt:lpstr>Office Theme</vt:lpstr>
      <vt:lpstr>PowerPoint Presentation</vt:lpstr>
      <vt:lpstr>PowerPoint Presentation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Ward, Karl R AWVC VQ-1, N9</dc:creator>
  <cp:lastModifiedBy>Meadows, Sherry L PO2 USN SOUTHCOM JTF GTMO JMG (USA)</cp:lastModifiedBy>
  <cp:revision>4</cp:revision>
  <dcterms:created xsi:type="dcterms:W3CDTF">2014-02-20T21:19:53Z</dcterms:created>
  <dcterms:modified xsi:type="dcterms:W3CDTF">2020-09-23T01:53:48Z</dcterms:modified>
</cp:coreProperties>
</file>